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9"/>
  </p:notesMasterIdLst>
  <p:handoutMasterIdLst>
    <p:handoutMasterId r:id="rId10"/>
  </p:handoutMasterIdLst>
  <p:sldIdLst>
    <p:sldId id="308" r:id="rId3"/>
    <p:sldId id="310" r:id="rId4"/>
    <p:sldId id="311" r:id="rId5"/>
    <p:sldId id="314" r:id="rId6"/>
    <p:sldId id="313" r:id="rId7"/>
    <p:sldId id="312" r:id="rId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8CC84C7-191F-4593-8226-5E491698B531}">
          <p14:sldIdLst>
            <p14:sldId id="308"/>
            <p14:sldId id="310"/>
            <p14:sldId id="311"/>
            <p14:sldId id="314"/>
            <p14:sldId id="313"/>
            <p14:sldId id="312"/>
          </p14:sldIdLst>
        </p14:section>
        <p14:section name="Раздел без заголовка" id="{698AC591-5DDC-4DD7-98A1-D2D6209C9870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598"/>
    <a:srgbClr val="3140F6"/>
    <a:srgbClr val="00CC00"/>
    <a:srgbClr val="422AF6"/>
    <a:srgbClr val="4340AC"/>
    <a:srgbClr val="98CDFE"/>
    <a:srgbClr val="E09AFC"/>
    <a:srgbClr val="A1C1FB"/>
    <a:srgbClr val="6FA0F9"/>
    <a:srgbClr val="8FD4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012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-28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25892-6223-4CDA-8CB9-905F5583EDF6}" type="datetimeFigureOut">
              <a:rPr lang="ru-RU" smtClean="0"/>
              <a:pPr/>
              <a:t>02.06.2023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139FD-3D0F-411C-A098-D821E2936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940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D81D5-9EC0-401A-B65D-35E6E09602B1}" type="datetimeFigureOut">
              <a:rPr lang="ru-RU" smtClean="0"/>
              <a:pPr/>
              <a:t>02.06.2023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DBA3B-593F-4E9D-B372-B34DC88C66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106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8A2B20-B383-4A3C-8119-1D44254FBB7C}" type="slidenum">
              <a:rPr lang="ru-RU" altLang="ru-RU" b="0" smtClean="0"/>
              <a:pPr/>
              <a:t>1</a:t>
            </a:fld>
            <a:endParaRPr lang="ru-RU" altLang="ru-RU" b="0" smtClean="0"/>
          </a:p>
        </p:txBody>
      </p:sp>
    </p:spTree>
    <p:extLst>
      <p:ext uri="{BB962C8B-B14F-4D97-AF65-F5344CB8AC3E}">
        <p14:creationId xmlns:p14="http://schemas.microsoft.com/office/powerpoint/2010/main" xmlns="" val="420593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8E32C-8B91-4CDF-8D1D-83EC7329661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48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BA3B-593F-4E9D-B372-B34DC88C663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93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9680-87B1-4111-9ADD-0F40A12EB18F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943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774F6-63BA-44C1-A037-8EA8A0104ED1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757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1E48-84CF-4259-A61F-AC537FFE9C36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2180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C673-1762-4CEC-B027-A2138ADC60E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2C07-AA22-4A31-8B06-A318302A43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0935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AF8D-2F61-4747-8116-5175810502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2CB3-3C5A-49CF-BFE3-37568D97B4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534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512C-3F33-4E36-BC63-B6CBD90433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1F6A8-DF11-4732-BFD1-9DCC899275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990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0861-3A5E-4C7E-BA3D-DE55872383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3A63-517A-4721-BCC6-22EAEB9251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21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1FE6-4871-4403-BAC8-39EDDEFE7B4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6354C-8419-447F-A995-FB4254B4694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020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D721C-8068-47CE-A8C4-DCE1F04F51D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7A63-6B31-4F00-A4D3-6999685EB7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356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7B9E3-491D-43FD-9979-FB3BB9FCBB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CD056-C8F1-4EC8-90C7-C3920FB549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594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CC09-5B3B-4021-80AF-E8E303D64D9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35591-2D60-4AF3-8804-2A2B9466CE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814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003A-0153-454E-B476-AE4DE683DEE0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7013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540E-FB15-4851-9B39-CE317B2697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FE07-7FA4-49A0-AFDC-8BEBA2DBB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00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C8F18-A9D9-4104-B220-0E6F26BDF5B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B276-50AD-4E53-BEE5-A30B6CBB0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939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DD1D-1447-4BAA-A3E7-9EA79D05B7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5AB0-6E13-4564-8F8C-CCE95AC7608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960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delanounas.ru/images/img/cdn.endata.cx/data_teams_flags_632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04813"/>
            <a:ext cx="24003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1727205" y="4653134"/>
            <a:ext cx="8737604" cy="533396"/>
          </a:xfrm>
        </p:spPr>
        <p:txBody>
          <a:bodyPr anchorCtr="1"/>
          <a:lstStyle>
            <a:lvl1pPr marL="0" indent="0" algn="ctr">
              <a:buNone/>
              <a:defRPr sz="1800" b="1"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9455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F66-2524-4699-87F0-F86DE8415855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6B84-B969-48EF-8E76-9736BF1C0392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482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CE07-B276-44E8-832B-26D8F54A7D27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68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D5C2-AC1D-4703-A020-662FD598AC19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12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89F7-3896-4F82-8321-47F00C3D8CB7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027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19FF-9F17-4B38-8426-263454F8B39B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80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B0D3-8658-4DDF-8654-6AF7B8DEA32F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817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5AA20-4C9E-4AB3-92BF-31EEE73CBDD2}" type="datetime1">
              <a:rPr lang="ru-RU" smtClean="0"/>
              <a:pPr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9827C-99F6-410F-8184-DDA7CDDE7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26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B1129-C371-4266-86F2-4205338A49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BFFC01-C23B-4AA3-92CB-76E327FFAE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48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029573" y="1420216"/>
            <a:ext cx="10354491" cy="3024336"/>
          </a:xfrm>
          <a:prstGeom prst="rect">
            <a:avLst/>
          </a:prstGeom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Концепция второй электронной </a:t>
            </a:r>
            <a:r>
              <a:rPr lang="ru-RU" sz="4000" b="1" spc="-3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библиотеки лучших практик работы некоммерческого сектора в </a:t>
            </a:r>
            <a:r>
              <a:rPr lang="ru-RU" sz="4000" b="1" spc="-3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муниципальных образованиях Свердловской </a:t>
            </a:r>
            <a:r>
              <a:rPr lang="ru-RU" sz="4000" b="1" spc="-3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области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9332" y="3930180"/>
            <a:ext cx="2018392" cy="1939549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722811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3838" y="73763"/>
            <a:ext cx="1584325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4710995" y="5934671"/>
            <a:ext cx="30093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dirty="0" smtClean="0">
                <a:latin typeface="Century Gothic" panose="020B0502020202020204" pitchFamily="34" charset="0"/>
                <a:cs typeface="Times New Roman" pitchFamily="18" charset="0"/>
              </a:rPr>
              <a:t>2023 год</a:t>
            </a:r>
            <a:r>
              <a:rPr lang="ru-RU" dirty="0">
                <a:latin typeface="Century Gothic" panose="020B0502020202020204" pitchFamily="34" charset="0"/>
                <a:cs typeface="Times New Roman" pitchFamily="18" charset="0"/>
              </a:rPr>
              <a:t/>
            </a:r>
            <a:br>
              <a:rPr lang="ru-RU" dirty="0">
                <a:latin typeface="Century Gothic" panose="020B0502020202020204" pitchFamily="34" charset="0"/>
                <a:cs typeface="Times New Roman" pitchFamily="18" charset="0"/>
              </a:rPr>
            </a:br>
            <a:endParaRPr lang="ru-RU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5978768"/>
            <a:ext cx="12192000" cy="87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359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/>
          <p:nvPr/>
        </p:nvCxnSpPr>
        <p:spPr>
          <a:xfrm>
            <a:off x="0" y="739115"/>
            <a:ext cx="12192000" cy="8709"/>
          </a:xfrm>
          <a:prstGeom prst="line">
            <a:avLst/>
          </a:prstGeom>
          <a:noFill/>
          <a:ln w="571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1535182" y="41651"/>
            <a:ext cx="975360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ВЗАИМОДЕЙСТВИЕ УЧАСТНИКОВ</a:t>
            </a:r>
            <a:endParaRPr lang="ru-RU" dirty="0"/>
          </a:p>
        </p:txBody>
      </p:sp>
      <p:pic>
        <p:nvPicPr>
          <p:cNvPr id="25" name="Picture 2" descr="http://gerb.rossel.ru/data/Image/catalog_symb/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973" y="6330111"/>
            <a:ext cx="612377" cy="45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88140" y="6277637"/>
            <a:ext cx="12103860" cy="309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827C-99F6-410F-8184-DDA7CDDE78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849" y="10841"/>
            <a:ext cx="1062162" cy="75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Заголовок 1"/>
          <p:cNvSpPr txBox="1">
            <a:spLocks/>
          </p:cNvSpPr>
          <p:nvPr/>
        </p:nvSpPr>
        <p:spPr>
          <a:xfrm>
            <a:off x="187242" y="1868551"/>
            <a:ext cx="2632120" cy="835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endParaRPr lang="ru-RU" sz="15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ru-RU" sz="16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Сбор заявок от НКО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Информационная поддержка 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413726" y="846962"/>
            <a:ext cx="377827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Общественная палата </a:t>
            </a:r>
          </a:p>
          <a:p>
            <a:pPr algn="ctr"/>
            <a:r>
              <a:rPr lang="ru-RU" sz="23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Свердловской области</a:t>
            </a:r>
            <a:endParaRPr lang="ru-RU" sz="2300" dirty="0">
              <a:solidFill>
                <a:srgbClr val="7030A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8571187" y="2485721"/>
            <a:ext cx="3521711" cy="301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1) Информационная поддержка</a:t>
            </a:r>
          </a:p>
          <a:p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) Организация экспертизы заявок  широким кругом экспертов</a:t>
            </a:r>
          </a:p>
          <a:p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1600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8140" y="2706769"/>
            <a:ext cx="22673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Исполнительные органы государственной власти Свердловской области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(</a:t>
            </a:r>
            <a:r>
              <a:rPr lang="ru-RU" b="1" dirty="0">
                <a:solidFill>
                  <a:srgbClr val="7030A0"/>
                </a:solidFill>
                <a:latin typeface="Century Gothic" panose="020B0502020202020204" pitchFamily="34" charset="0"/>
              </a:rPr>
              <a:t>далее – </a:t>
            </a:r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ИОГВ)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275763" y="2520885"/>
            <a:ext cx="4680705" cy="2021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AutoNum type="arabicParenR"/>
            </a:pPr>
            <a:r>
              <a:rPr lang="ru-RU" sz="1600" b="1" dirty="0" smtClean="0">
                <a:latin typeface="Century Gothic" panose="020B0502020202020204" pitchFamily="34" charset="0"/>
              </a:rPr>
              <a:t>Сбор заявок от ОМСУ и ИОГВ</a:t>
            </a:r>
          </a:p>
          <a:p>
            <a:pPr marL="342900" indent="-342900">
              <a:buAutoNum type="arabicParenR"/>
            </a:pPr>
            <a:r>
              <a:rPr lang="ru-RU" sz="1600" b="1" dirty="0" smtClean="0">
                <a:latin typeface="Century Gothic" panose="020B0502020202020204" pitchFamily="34" charset="0"/>
              </a:rPr>
              <a:t>Проверка заявок на соответствие критериям</a:t>
            </a:r>
            <a:r>
              <a:rPr lang="ru-RU" sz="1600" dirty="0" smtClean="0">
                <a:latin typeface="Century Gothic" panose="020B0502020202020204" pitchFamily="34" charset="0"/>
              </a:rPr>
              <a:t>, в том числе: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Century Gothic" panose="020B0502020202020204" pitchFamily="34" charset="0"/>
              </a:rPr>
              <a:t>Соответствие заявленной практики </a:t>
            </a:r>
            <a:r>
              <a:rPr lang="ru-RU" sz="1600" dirty="0">
                <a:latin typeface="Century Gothic" panose="020B0502020202020204" pitchFamily="34" charset="0"/>
              </a:rPr>
              <a:t>целям </a:t>
            </a:r>
            <a:r>
              <a:rPr lang="ru-RU" sz="16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социально-экономического развития </a:t>
            </a:r>
            <a:r>
              <a:rPr lang="ru-RU" sz="1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муниципалитетов (далее – СЭР МО);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Century Gothic" panose="020B0502020202020204" pitchFamily="34" charset="0"/>
              </a:rPr>
              <a:t>Отсутствие НКО в перечне </a:t>
            </a:r>
            <a:r>
              <a:rPr lang="ru-RU" sz="1600" dirty="0" err="1">
                <a:latin typeface="Century Gothic" panose="020B0502020202020204" pitchFamily="34" charset="0"/>
              </a:rPr>
              <a:t>иноагентов</a:t>
            </a:r>
            <a:r>
              <a:rPr lang="ru-RU" sz="1600" dirty="0" smtClean="0">
                <a:latin typeface="Century Gothic" panose="020B0502020202020204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Century Gothic" panose="020B0502020202020204" pitchFamily="34" charset="0"/>
              </a:rPr>
              <a:t>Отсутствие НКО </a:t>
            </a:r>
            <a:r>
              <a:rPr lang="ru-RU" sz="1600" dirty="0" smtClean="0">
                <a:latin typeface="Century Gothic" panose="020B0502020202020204" pitchFamily="34" charset="0"/>
              </a:rPr>
              <a:t>в </a:t>
            </a:r>
            <a:r>
              <a:rPr lang="ru-RU" sz="1600" dirty="0">
                <a:latin typeface="Century Gothic" panose="020B0502020202020204" pitchFamily="34" charset="0"/>
              </a:rPr>
              <a:t>перечне организаций и физических лиц, в отношении которых имеются сведения об их причастности </a:t>
            </a:r>
            <a:r>
              <a:rPr lang="ru-RU" sz="1600" dirty="0" smtClean="0">
                <a:latin typeface="Century Gothic" panose="020B0502020202020204" pitchFamily="34" charset="0"/>
              </a:rPr>
              <a:t/>
            </a:r>
            <a:br>
              <a:rPr lang="ru-RU" sz="1600" dirty="0" smtClean="0">
                <a:latin typeface="Century Gothic" panose="020B0502020202020204" pitchFamily="34" charset="0"/>
              </a:rPr>
            </a:br>
            <a:r>
              <a:rPr lang="ru-RU" sz="1600" dirty="0" smtClean="0">
                <a:latin typeface="Century Gothic" panose="020B0502020202020204" pitchFamily="34" charset="0"/>
              </a:rPr>
              <a:t>к </a:t>
            </a:r>
            <a:r>
              <a:rPr lang="ru-RU" sz="1600" dirty="0">
                <a:latin typeface="Century Gothic" panose="020B0502020202020204" pitchFamily="34" charset="0"/>
              </a:rPr>
              <a:t>экстремистской деятельности или </a:t>
            </a:r>
            <a:r>
              <a:rPr lang="ru-RU" sz="1600" dirty="0" smtClean="0">
                <a:latin typeface="Century Gothic" panose="020B0502020202020204" pitchFamily="34" charset="0"/>
              </a:rPr>
              <a:t>терроризму;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Century Gothic" panose="020B0502020202020204" pitchFamily="34" charset="0"/>
              </a:rPr>
              <a:t>Полнота предоставления информации;</a:t>
            </a:r>
          </a:p>
          <a:p>
            <a:pPr marL="285750" indent="-285750">
              <a:buFontTx/>
              <a:buChar char="-"/>
            </a:pPr>
            <a:endParaRPr lang="ru-RU" sz="1500" b="1" dirty="0" smtClean="0"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endParaRPr lang="ru-RU" sz="1500" b="1" dirty="0" smtClean="0">
              <a:latin typeface="Century Gothic" panose="020B0502020202020204" pitchFamily="34" charset="0"/>
            </a:endParaRPr>
          </a:p>
          <a:p>
            <a:endParaRPr lang="ru-RU" sz="1000" b="1" dirty="0" smtClean="0"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76486" y="771073"/>
            <a:ext cx="46267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1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Министерство экономики </a:t>
            </a:r>
            <a:br>
              <a:rPr lang="ru-RU" sz="2000" b="1" spc="-10" dirty="0" smtClean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ru-RU" sz="2000" b="1" spc="-1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и территориального развития Свердловской области</a:t>
            </a:r>
            <a:endParaRPr lang="ru-RU" sz="2000" spc="-1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" y="857808"/>
            <a:ext cx="24982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Органы местного самоуправления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(далее – ОМСУ)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2377010" y="922977"/>
            <a:ext cx="898753" cy="88040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187242" y="4857192"/>
            <a:ext cx="3076814" cy="806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5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ru-RU" sz="16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Сбор заявок от НКО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Информационная поддержка 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374385" y="2963291"/>
            <a:ext cx="869302" cy="880405"/>
          </a:xfrm>
          <a:prstGeom prst="rightArrow">
            <a:avLst>
              <a:gd name="adj1" fmla="val 50000"/>
              <a:gd name="adj2" fmla="val 5098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480753" y="1958939"/>
            <a:ext cx="3383289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300" b="1" spc="-10" dirty="0">
                <a:solidFill>
                  <a:srgbClr val="7030A0"/>
                </a:solidFill>
                <a:latin typeface="Century Gothic" panose="020B0502020202020204" pitchFamily="34" charset="0"/>
              </a:rPr>
              <a:t>Муниципальные общественные палаты (советы)</a:t>
            </a:r>
          </a:p>
        </p:txBody>
      </p:sp>
      <p:sp>
        <p:nvSpPr>
          <p:cNvPr id="30" name="Стрелка вправо 29"/>
          <p:cNvSpPr/>
          <p:nvPr/>
        </p:nvSpPr>
        <p:spPr>
          <a:xfrm>
            <a:off x="7505511" y="962281"/>
            <a:ext cx="975241" cy="88040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9863770" y="1609585"/>
            <a:ext cx="411982" cy="40313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54489" y="4738093"/>
            <a:ext cx="48349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3) </a:t>
            </a:r>
            <a:r>
              <a:rPr lang="ru-RU" sz="1600" b="1" dirty="0">
                <a:latin typeface="Century Gothic" panose="020B0502020202020204" pitchFamily="34" charset="0"/>
              </a:rPr>
              <a:t>Организация открытого голосования </a:t>
            </a:r>
            <a:br>
              <a:rPr lang="ru-RU" sz="1600" b="1" dirty="0">
                <a:latin typeface="Century Gothic" panose="020B0502020202020204" pitchFamily="34" charset="0"/>
              </a:rPr>
            </a:br>
            <a:r>
              <a:rPr lang="ru-RU" sz="1600" dirty="0">
                <a:latin typeface="Century Gothic" panose="020B0502020202020204" pitchFamily="34" charset="0"/>
              </a:rPr>
              <a:t>на странице сообщества «Поддержка СОНКО в Свердловской области» и/или портале «</a:t>
            </a:r>
            <a:r>
              <a:rPr lang="ru-RU" sz="1600" dirty="0" err="1">
                <a:latin typeface="Century Gothic" panose="020B0502020202020204" pitchFamily="34" charset="0"/>
              </a:rPr>
              <a:t>Созидание.СВЕ.РФ</a:t>
            </a:r>
            <a:r>
              <a:rPr lang="ru-RU" sz="1600" dirty="0" smtClean="0">
                <a:latin typeface="Century Gothic" panose="020B0502020202020204" pitchFamily="34" charset="0"/>
              </a:rPr>
              <a:t>»</a:t>
            </a:r>
          </a:p>
          <a:p>
            <a:r>
              <a:rPr lang="ru-RU" sz="1600" dirty="0" smtClean="0">
                <a:latin typeface="Century Gothic" panose="020B0502020202020204" pitchFamily="34" charset="0"/>
              </a:rPr>
              <a:t>4)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Подведение итогов, формирование сборника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8470012">
            <a:off x="7493928" y="4485559"/>
            <a:ext cx="1402844" cy="128025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39911" y="3234370"/>
            <a:ext cx="1160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заявки</a:t>
            </a:r>
            <a:endParaRPr lang="ru-RU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2425701" y="1188062"/>
            <a:ext cx="1269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заявки</a:t>
            </a:r>
            <a:endParaRPr lang="ru-RU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451418" y="1173275"/>
            <a:ext cx="1244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Проверен-</a:t>
            </a:r>
          </a:p>
          <a:p>
            <a:r>
              <a:rPr lang="ru-RU" sz="1200" dirty="0" err="1" smtClean="0"/>
              <a:t>ные</a:t>
            </a:r>
            <a:r>
              <a:rPr lang="ru-RU" sz="1200" dirty="0" smtClean="0"/>
              <a:t> заявки</a:t>
            </a:r>
            <a:endParaRPr lang="ru-RU" sz="1200" dirty="0"/>
          </a:p>
        </p:txBody>
      </p:sp>
      <p:sp>
        <p:nvSpPr>
          <p:cNvPr id="35" name="TextBox 34"/>
          <p:cNvSpPr txBox="1"/>
          <p:nvPr/>
        </p:nvSpPr>
        <p:spPr>
          <a:xfrm rot="19141659">
            <a:off x="7742254" y="4634448"/>
            <a:ext cx="1244919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200" dirty="0" smtClean="0"/>
              <a:t>Отобранные по результатам экспертной оценки заявки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75763" y="846962"/>
            <a:ext cx="4175655" cy="86307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480752" y="849082"/>
            <a:ext cx="3612146" cy="224326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7017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786169" y="321051"/>
            <a:ext cx="719603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ФОРМА ЗАЯВКИ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6957324"/>
              </p:ext>
            </p:extLst>
          </p:nvPr>
        </p:nvGraphicFramePr>
        <p:xfrm>
          <a:off x="495656" y="1351311"/>
          <a:ext cx="10958976" cy="500026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11496"/>
                <a:gridCol w="4926349"/>
                <a:gridCol w="5521131"/>
              </a:tblGrid>
              <a:tr h="38811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Наименование муниципального образования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731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Название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5775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4475" algn="r"/>
                        </a:tabLs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600" b="1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благополучателей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62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490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269702" y="357507"/>
            <a:ext cx="9922298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sz="2800" dirty="0" smtClean="0"/>
              <a:t>ПОЯСНЕНИЯ ПО РАЗДЕЛАМ ФОРМЫ ЗАЯВКИ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1200360"/>
              </p:ext>
            </p:extLst>
          </p:nvPr>
        </p:nvGraphicFramePr>
        <p:xfrm>
          <a:off x="136732" y="1137159"/>
          <a:ext cx="11947020" cy="571656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98368"/>
                <a:gridCol w="2347484"/>
                <a:gridCol w="9201168"/>
              </a:tblGrid>
              <a:tr h="35038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Наименование муниципального образования</a:t>
                      </a:r>
                      <a:endParaRPr lang="ru-RU" sz="900" dirty="0" smtClean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lvl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Указывается н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аименование муниципального образования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Свердловской области, на территории которого реализована практика, претендующая на включение во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второй сборник электронной библиотеки лучших практик работы некоммерческого сектора в Свердловской области</a:t>
                      </a:r>
                      <a:endParaRPr lang="ru-RU" sz="900" dirty="0" smtClean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9910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Указывается согласно учредительным документам полное и краткое (при наличии) наименование организации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</a:tr>
              <a:tr h="4843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Название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Указывается название практики, реализованной на территории соответствующего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муниципального образования, расположенного на территории Свердловской области (например, «Десант добрых дел», областной конкурс детского творчества «Созвездие», «Диспетчерские центры связи для граждан с нарушением слуха»)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5777" marR="15777" marT="11044" marB="11044" anchor="ctr"/>
                </a:tc>
              </a:tr>
              <a:tr h="129637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900" b="1" dirty="0">
                          <a:effectLst/>
                          <a:latin typeface="Century Gothic" panose="020B0502020202020204" pitchFamily="34" charset="0"/>
                        </a:rPr>
                        <a:t>Указывается одно из следующих направлений: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поддержка семьи, материнства, отцовства и детства;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социальная поддержка детей, инвалидов;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образование и наука;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военно-патриотическое воспитание молодежи;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охрана здоровья граждан, популяризация здорового образа жизни;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развитие культуры и искусства;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44475" algn="r"/>
                        </a:tabLs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охрана окружающей среды.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44475" algn="r"/>
                        </a:tabLst>
                      </a:pPr>
                      <a:r>
                        <a:rPr lang="ru-RU" sz="900" b="1" dirty="0">
                          <a:effectLst/>
                          <a:latin typeface="Century Gothic" panose="020B0502020202020204" pitchFamily="34" charset="0"/>
                        </a:rPr>
                        <a:t>Либо указывается иное направление</a:t>
                      </a:r>
                      <a:endParaRPr lang="ru-RU" sz="900" b="1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330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  <a:ea typeface="+mn-ea"/>
                        </a:rPr>
                        <a:t>Указываются особенности аудитории (например, дети с ограниченными возможностями здоровья; пенсионеры; женщины, воспитывающие детей в возрасте до 3-х лет и так далее)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096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Количество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900" baseline="0" dirty="0" err="1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благополучателей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</a:rPr>
                        <a:t>Указывается количество представителей целевой аудитории, охваченных практикой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5236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Описание задач, которые решаются в результате внедрения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практики. Их соответствие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целям и задачам СЭР муниципального образования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3385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Описание сути, механизма запуска и реализации практики, описание решаемой проблемы, механизм реализации (описание конкретных задач, мероприятий, сроков, участников, например, описание основных процессов и видов работ), партнеров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2093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От идеи до запуска (в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месяцах, годах), </a:t>
                      </a: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указывается год старта практики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330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Например, указывается количество </a:t>
                      </a:r>
                      <a:r>
                        <a:rPr lang="ru-RU" sz="900" dirty="0" err="1">
                          <a:effectLst/>
                          <a:latin typeface="Century Gothic" panose="020B0502020202020204" pitchFamily="34" charset="0"/>
                        </a:rPr>
                        <a:t>благополучателей</a:t>
                      </a: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, мероприятий, издание сборников, разработка обучающих программ, повышение качества социальных услуг и другие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4843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Указываются (в рублях): 1) бюджетные средства, полученные в виде субсидий или грантов (наименование ИОГВ СО и ОМСУ, предоставившего субсидию или грант); 2) средства Фонда президентских грантов; 3) средства из иных источников (наименование источника); 4) пожертвования юридических или физических лиц; 5) собственные средства НКО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330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Указывается место реализации практики, включая перечень субъектов Российской Федерации, муниципальных образований, в которых она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реализована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1778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90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R="307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Ф.И.О. полностью, место работы (с указанием должности и подразделения/организации), телефон рабочий /мобильный, адрес электронной почты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  <a:tr h="4843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14.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  <a:tc>
                  <a:txBody>
                    <a:bodyPr/>
                    <a:lstStyle/>
                    <a:p>
                      <a:pPr marL="3175" marR="3079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При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наличии указываются: а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дрес </a:t>
                      </a:r>
                      <a:r>
                        <a:rPr lang="ru-RU" sz="900" dirty="0">
                          <a:effectLst/>
                          <a:latin typeface="Century Gothic" panose="020B0502020202020204" pitchFamily="34" charset="0"/>
                        </a:rPr>
                        <a:t>официальной страницы практики в сети Интернет и/или ссылки на страницы практики в социальных </a:t>
                      </a:r>
                      <a:r>
                        <a:rPr lang="ru-RU" sz="900" dirty="0" smtClean="0">
                          <a:effectLst/>
                          <a:latin typeface="Century Gothic" panose="020B0502020202020204" pitchFamily="34" charset="0"/>
                        </a:rPr>
                        <a:t>сетях,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 наличие опубликованных фото- и видеоматериалов, инструменты при создании </a:t>
                      </a:r>
                      <a:r>
                        <a:rPr lang="ru-RU" sz="900" baseline="0" dirty="0" err="1" smtClean="0">
                          <a:effectLst/>
                          <a:latin typeface="Century Gothic" panose="020B0502020202020204" pitchFamily="34" charset="0"/>
                        </a:rPr>
                        <a:t>контентов</a:t>
                      </a:r>
                      <a:r>
                        <a:rPr lang="ru-RU" sz="900" baseline="0" dirty="0" smtClean="0">
                          <a:effectLst/>
                          <a:latin typeface="Century Gothic" panose="020B0502020202020204" pitchFamily="34" charset="0"/>
                        </a:rPr>
                        <a:t>, способы привлечения целевой аудитории к проекту.</a:t>
                      </a:r>
                      <a:endParaRPr lang="ru-RU" sz="9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5777" marR="15777" marT="11044" marB="1104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116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3924236"/>
              </p:ext>
            </p:extLst>
          </p:nvPr>
        </p:nvGraphicFramePr>
        <p:xfrm>
          <a:off x="470020" y="1230595"/>
          <a:ext cx="11374846" cy="543818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71797"/>
                <a:gridCol w="3050814"/>
                <a:gridCol w="7952235"/>
              </a:tblGrid>
              <a:tr h="8170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Срок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реализации практики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реализуется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на территории соответствующего муниципального образования, расположенного на территории Свердловской области, 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не менее 2-х лет, что свидетельствует о её востребованности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</a:tr>
              <a:tr h="37907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Соответствие задаче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Решение соответствует заявленной задаче и основным принципам</a:t>
                      </a:r>
                    </a:p>
                  </a:txBody>
                  <a:tcPr marL="36195" marR="36195" marT="36195" marB="36195"/>
                </a:tc>
              </a:tr>
              <a:tr h="393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Эффективность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Соотношение между достигнутым эффектом и используемыми ресурсами</a:t>
                      </a:r>
                    </a:p>
                  </a:txBody>
                  <a:tcPr marL="36195" marR="36195" marT="36195" marB="36195"/>
                </a:tc>
              </a:tr>
              <a:tr h="86312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6050" algn="l"/>
                          <a:tab pos="4182110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Актуальность и общественная значимость практики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Оценивается значимость проекта для конкретного муниципального образования.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отвечает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текущим вызовам и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задачам СЭР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муниципального образования,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повышает уровень и качество жизни населения муниципального образования</a:t>
                      </a:r>
                    </a:p>
                  </a:txBody>
                  <a:tcPr marL="36195" marR="36195" marT="36195" marB="36195"/>
                </a:tc>
              </a:tr>
              <a:tr h="56923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51130" algn="l"/>
                          <a:tab pos="4186555" algn="l"/>
                        </a:tabLst>
                      </a:pPr>
                      <a:r>
                        <a:rPr lang="ru-RU" sz="1600" b="1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Тиражируемость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может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применяться в других субъектах Российской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Федерации / муниципальных образованиях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</a:tr>
              <a:tr h="42899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Уникальность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является нестандартной, имеет определенную уникальность, особенности, выделяющие ее из ряда подобных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</a:tr>
              <a:tr h="16809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Информационная открытость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Оценивается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наличие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официальной страницы практики в сети Интернет и/или ссылки на страницы практики в социальных сетях, наличие фото- и видеоматериалов, использование актуальных инструментов при создании </a:t>
                      </a:r>
                      <a:r>
                        <a:rPr lang="ru-RU" sz="1400" kern="1200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контентов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способы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привлечения целевой аудитории к проекту</a:t>
                      </a:r>
                    </a:p>
                  </a:txBody>
                  <a:tcPr marL="36195" marR="36195" marT="36195" marB="36195"/>
                </a:tc>
              </a:tr>
              <a:tr h="61229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Масштаб деятельности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 оценке учитывается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какая организация реализует практику, крупная общественная организация либо небольшая  некоммерческая организация</a:t>
                      </a:r>
                    </a:p>
                  </a:txBody>
                  <a:tcPr marL="36195" marR="36195" marT="36195" marB="36195"/>
                </a:tc>
              </a:tr>
              <a:tr h="37907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922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Качество описания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Ясность, однозначность и понятность описания</a:t>
                      </a:r>
                    </a:p>
                  </a:txBody>
                  <a:tcPr marL="36195" marR="36195" marT="36195" marB="36195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483427" y="163993"/>
            <a:ext cx="8312727" cy="94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Предлагаемые критерии </a:t>
            </a:r>
            <a:r>
              <a:rPr lang="ru-RU" dirty="0"/>
              <a:t>оценки </a:t>
            </a:r>
            <a:r>
              <a:rPr lang="ru-RU" dirty="0" smtClean="0"/>
              <a:t>заявок экспертами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572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18250"/>
            <a:ext cx="2743200" cy="365125"/>
          </a:xfrm>
        </p:spPr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716260" y="86192"/>
            <a:ext cx="8312727" cy="94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Сроки формирования электронной библиотеки лучших практик</a:t>
            </a:r>
            <a:endParaRPr lang="ru-RU" dirty="0"/>
          </a:p>
        </p:txBody>
      </p:sp>
      <p:sp>
        <p:nvSpPr>
          <p:cNvPr id="6" name="Текст 3"/>
          <p:cNvSpPr txBox="1">
            <a:spLocks/>
          </p:cNvSpPr>
          <p:nvPr/>
        </p:nvSpPr>
        <p:spPr bwMode="auto">
          <a:xfrm>
            <a:off x="4176003" y="1225690"/>
            <a:ext cx="7791583" cy="1138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Формирование концепции электронной </a:t>
            </a:r>
            <a:r>
              <a:rPr lang="ru-RU" sz="1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библиотеки лучших </a:t>
            </a:r>
            <a: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практик</a:t>
            </a:r>
          </a:p>
          <a:p>
            <a:pPr marL="342900" indent="-342900">
              <a:buFont typeface="+mj-lt"/>
              <a:buAutoNum type="arabicPeriod"/>
            </a:pPr>
            <a:endParaRPr lang="ru-RU" sz="1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16714" y="1318782"/>
            <a:ext cx="2076159" cy="871640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Д</a:t>
            </a:r>
            <a: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 31 мая</a:t>
            </a:r>
            <a:b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2023 года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017131" y="1465285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798277" y="2032867"/>
            <a:ext cx="81693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Сбор и </a:t>
            </a:r>
            <a:r>
              <a:rPr lang="ru-RU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модерация</a:t>
            </a:r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заявок согласно концепции</a:t>
            </a:r>
            <a:r>
              <a:rPr lang="ru-RU" b="1" dirty="0" smtClean="0">
                <a:latin typeface="Century Gothic" panose="020B0502020202020204" pitchFamily="34" charset="0"/>
              </a:rPr>
              <a:t>: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- ИОГВ СО, в том числе с участием непосредственно самих НКО; 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- ОМСУ, </a:t>
            </a:r>
            <a:r>
              <a:rPr lang="ru-RU" b="1" dirty="0">
                <a:latin typeface="Century Gothic" panose="020B0502020202020204" pitchFamily="34" charset="0"/>
              </a:rPr>
              <a:t>в том числе с участием непосредственно самих НКО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2011" y="2199645"/>
            <a:ext cx="28983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+mj-ea"/>
                <a:cs typeface="+mj-cs"/>
              </a:rPr>
              <a:t>До 30 июня 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+mj-ea"/>
                <a:cs typeface="+mj-cs"/>
              </a:rPr>
              <a:t>2023 </a:t>
            </a:r>
            <a:r>
              <a:rPr lang="ru-RU" sz="2000" b="1" dirty="0">
                <a:solidFill>
                  <a:srgbClr val="FF0000"/>
                </a:solidFill>
                <a:latin typeface="Century Gothic" panose="020B0502020202020204" pitchFamily="34" charset="0"/>
                <a:ea typeface="+mj-ea"/>
                <a:cs typeface="+mj-cs"/>
              </a:rPr>
              <a:t>года 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602751" y="2252263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22690" y="3324823"/>
            <a:ext cx="8169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Направление </a:t>
            </a:r>
            <a:r>
              <a:rPr lang="ru-RU" b="1" dirty="0" smtClean="0">
                <a:latin typeface="Century Gothic" panose="020B0502020202020204" pitchFamily="34" charset="0"/>
              </a:rPr>
              <a:t>заявок в Министерство экономики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216715" y="3001022"/>
            <a:ext cx="2277558" cy="105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2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Д</a:t>
            </a:r>
            <a: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 14 июля 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2023 года</a:t>
            </a:r>
            <a:b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endParaRPr lang="ru-RU" sz="2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2650471" y="3224044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174376" y="3839760"/>
            <a:ext cx="7865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Проверка </a:t>
            </a:r>
            <a:r>
              <a:rPr lang="ru-RU" b="1" dirty="0" smtClean="0">
                <a:latin typeface="Century Gothic" panose="020B0502020202020204" pitchFamily="34" charset="0"/>
              </a:rPr>
              <a:t>Министерством </a:t>
            </a:r>
            <a:r>
              <a:rPr lang="ru-RU" b="1" dirty="0">
                <a:latin typeface="Century Gothic" panose="020B0502020202020204" pitchFamily="34" charset="0"/>
              </a:rPr>
              <a:t>экономики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полученных заявок и их направление в 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Общественную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палату Свердловской 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области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82011" y="3839760"/>
            <a:ext cx="2212261" cy="90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До 30 июля 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2023 года</a:t>
            </a:r>
            <a:r>
              <a:rPr lang="ru-RU" sz="22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endParaRPr lang="ru-RU" sz="22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2682639" y="3924008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76211" y="6237233"/>
            <a:ext cx="1730721" cy="519775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3"/>
          <p:cNvSpPr txBox="1">
            <a:spLocks/>
          </p:cNvSpPr>
          <p:nvPr/>
        </p:nvSpPr>
        <p:spPr bwMode="auto">
          <a:xfrm>
            <a:off x="5582998" y="6102679"/>
            <a:ext cx="5445989" cy="6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Формирование</a:t>
            </a:r>
            <a:r>
              <a:rPr lang="ru-RU" sz="1800" b="1" dirty="0" smtClean="0">
                <a:latin typeface="Century Gothic" panose="020B0502020202020204" pitchFamily="34" charset="0"/>
              </a:rPr>
              <a:t> </a:t>
            </a:r>
            <a:r>
              <a:rPr lang="ru-RU" sz="1800" b="1" dirty="0">
                <a:latin typeface="Century Gothic" panose="020B0502020202020204" pitchFamily="34" charset="0"/>
              </a:rPr>
              <a:t>электронной библиотеки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>
                <a:latin typeface="Century Gothic" panose="020B0502020202020204" pitchFamily="34" charset="0"/>
              </a:rPr>
              <a:t>лучших </a:t>
            </a:r>
            <a:r>
              <a:rPr lang="ru-RU" sz="1800" b="1" dirty="0" smtClean="0">
                <a:latin typeface="Century Gothic" panose="020B0502020202020204" pitchFamily="34" charset="0"/>
              </a:rPr>
              <a:t>практик и ее презентация</a:t>
            </a:r>
            <a:endParaRPr lang="ru-RU" sz="1800" b="1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149725" y="4551654"/>
            <a:ext cx="3685270" cy="111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22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До 29 сентября</a:t>
            </a:r>
          </a:p>
          <a:p>
            <a:r>
              <a:rPr lang="ru-RU" sz="22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2023 года</a:t>
            </a:r>
            <a:br>
              <a:rPr lang="ru-RU" sz="22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endParaRPr lang="ru-RU" sz="22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2322671" y="4957086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21036" y="6192696"/>
            <a:ext cx="41050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 27 декабря 202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3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года 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408806" y="4802684"/>
            <a:ext cx="90007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Century Gothic" panose="020B0502020202020204" pitchFamily="34" charset="0"/>
              </a:rPr>
              <a:t>Организация </a:t>
            </a:r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Общественной палатой </a:t>
            </a:r>
            <a:r>
              <a:rPr lang="ru-RU" b="1" dirty="0">
                <a:latin typeface="Century Gothic" panose="020B0502020202020204" pitchFamily="34" charset="0"/>
              </a:rPr>
              <a:t>Свердловской </a:t>
            </a:r>
            <a:r>
              <a:rPr lang="ru-RU" b="1" dirty="0" smtClean="0">
                <a:latin typeface="Century Gothic" panose="020B0502020202020204" pitchFamily="34" charset="0"/>
              </a:rPr>
              <a:t>области с участием муниципальных палат (советов) экспертизы заявок </a:t>
            </a:r>
            <a:r>
              <a:rPr lang="ru-RU" b="1" dirty="0">
                <a:latin typeface="Century Gothic" panose="020B0502020202020204" pitchFamily="34" charset="0"/>
              </a:rPr>
              <a:t>широким кругом </a:t>
            </a:r>
            <a:r>
              <a:rPr lang="ru-RU" b="1" dirty="0" smtClean="0">
                <a:latin typeface="Century Gothic" panose="020B0502020202020204" pitchFamily="34" charset="0"/>
              </a:rPr>
              <a:t>экспертов, отправка отобранных заявок в Министерство экономики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 bwMode="auto">
          <a:xfrm>
            <a:off x="216714" y="5665492"/>
            <a:ext cx="3689592" cy="81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До 30 ноября </a:t>
            </a:r>
            <a:b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2023 года</a:t>
            </a:r>
            <a:r>
              <a:rPr lang="ru-RU" sz="22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endParaRPr lang="ru-RU" sz="22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365413" y="5679474"/>
            <a:ext cx="8169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Организация и проведение </a:t>
            </a:r>
            <a:r>
              <a:rPr lang="ru-RU" b="1" dirty="0" smtClean="0">
                <a:latin typeface="Century Gothic" panose="020B0502020202020204" pitchFamily="34" charset="0"/>
              </a:rPr>
              <a:t>Министерством экономики народного голосования</a:t>
            </a:r>
          </a:p>
        </p:txBody>
      </p:sp>
      <p:sp>
        <p:nvSpPr>
          <p:cNvPr id="29" name="Стрелка вправо 28"/>
          <p:cNvSpPr/>
          <p:nvPr/>
        </p:nvSpPr>
        <p:spPr>
          <a:xfrm>
            <a:off x="2292873" y="5748504"/>
            <a:ext cx="1059873" cy="519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9673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3731</TotalTime>
  <Words>831</Words>
  <Application>Microsoft Office PowerPoint</Application>
  <PresentationFormat>Произвольный</PresentationFormat>
  <Paragraphs>176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3_Тема Office</vt:lpstr>
      <vt:lpstr>Слайд 1</vt:lpstr>
      <vt:lpstr>Слайд 2</vt:lpstr>
      <vt:lpstr>Слайд 3</vt:lpstr>
      <vt:lpstr>Слайд 4</vt:lpstr>
      <vt:lpstr>Слайд 5</vt:lpstr>
      <vt:lpstr>До 31 мая 2023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Якерсберг Анна Андреевна</dc:creator>
  <cp:lastModifiedBy>user</cp:lastModifiedBy>
  <cp:revision>388</cp:revision>
  <cp:lastPrinted>2023-05-31T10:54:58Z</cp:lastPrinted>
  <dcterms:created xsi:type="dcterms:W3CDTF">2019-12-28T09:50:38Z</dcterms:created>
  <dcterms:modified xsi:type="dcterms:W3CDTF">2023-06-02T05:04:09Z</dcterms:modified>
</cp:coreProperties>
</file>